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7" r:id="rId1"/>
  </p:sldMasterIdLst>
  <p:notesMasterIdLst>
    <p:notesMasterId r:id="rId24"/>
  </p:notesMasterIdLst>
  <p:sldIdLst>
    <p:sldId id="256" r:id="rId2"/>
    <p:sldId id="258" r:id="rId3"/>
    <p:sldId id="276" r:id="rId4"/>
    <p:sldId id="278" r:id="rId5"/>
    <p:sldId id="279" r:id="rId6"/>
    <p:sldId id="280" r:id="rId7"/>
    <p:sldId id="277" r:id="rId8"/>
    <p:sldId id="259" r:id="rId9"/>
    <p:sldId id="260" r:id="rId10"/>
    <p:sldId id="262" r:id="rId11"/>
    <p:sldId id="272" r:id="rId12"/>
    <p:sldId id="263" r:id="rId13"/>
    <p:sldId id="271" r:id="rId14"/>
    <p:sldId id="264" r:id="rId15"/>
    <p:sldId id="265" r:id="rId16"/>
    <p:sldId id="275" r:id="rId17"/>
    <p:sldId id="266" r:id="rId18"/>
    <p:sldId id="267" r:id="rId19"/>
    <p:sldId id="273" r:id="rId20"/>
    <p:sldId id="274" r:id="rId21"/>
    <p:sldId id="269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138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D405-D3F4-42D4-9AC7-3DB4183631E0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7CCE7-E83B-4B33-A885-1F15D29A4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23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7CCE7-E83B-4B33-A885-1F15D29A41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83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5940D97-BDA1-C240-BFF8-B247334D19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0D97-BDA1-C240-BFF8-B247334D19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77A-B67F-7F4F-A14D-FB52A88CB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0D97-BDA1-C240-BFF8-B247334D19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B4077A-B67F-7F4F-A14D-FB52A88CB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0D97-BDA1-C240-BFF8-B247334D19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77A-B67F-7F4F-A14D-FB52A88CB0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940D97-BDA1-C240-BFF8-B247334D19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B4077A-B67F-7F4F-A14D-FB52A88CB0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0D97-BDA1-C240-BFF8-B247334D19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77A-B67F-7F4F-A14D-FB52A88CB0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0D97-BDA1-C240-BFF8-B247334D19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77A-B67F-7F4F-A14D-FB52A88CB0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0D97-BDA1-C240-BFF8-B247334D19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77A-B67F-7F4F-A14D-FB52A88CB0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0D97-BDA1-C240-BFF8-B247334D19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77A-B67F-7F4F-A14D-FB52A88CB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0D97-BDA1-C240-BFF8-B247334D19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B4077A-B67F-7F4F-A14D-FB52A88CB0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0D97-BDA1-C240-BFF8-B247334D19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077A-B67F-7F4F-A14D-FB52A88CB0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5940D97-BDA1-C240-BFF8-B247334D195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7B4077A-B67F-7F4F-A14D-FB52A88CB0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376" y="4217543"/>
            <a:ext cx="5790329" cy="2461010"/>
          </a:xfrm>
        </p:spPr>
        <p:txBody>
          <a:bodyPr>
            <a:normAutofit/>
          </a:bodyPr>
          <a:lstStyle/>
          <a:p>
            <a:r>
              <a:rPr lang="en-US" sz="2400" dirty="0"/>
              <a:t>Intended For: AMS 8</a:t>
            </a:r>
            <a:r>
              <a:rPr lang="en-US" sz="2400" baseline="30000" dirty="0"/>
              <a:t>th</a:t>
            </a:r>
            <a:r>
              <a:rPr lang="en-US" sz="2400" dirty="0"/>
              <a:t> Grade Teachers &amp; Administrators</a:t>
            </a:r>
          </a:p>
          <a:p>
            <a:r>
              <a:rPr lang="en-US" sz="2400" dirty="0"/>
              <a:t>By: Valerie Hyder, 8</a:t>
            </a:r>
            <a:r>
              <a:rPr lang="en-US" sz="2400" baseline="30000" dirty="0"/>
              <a:t>th</a:t>
            </a:r>
            <a:r>
              <a:rPr lang="en-US" sz="2400" dirty="0"/>
              <a:t> Grade Teacher</a:t>
            </a:r>
          </a:p>
          <a:p>
            <a:r>
              <a:rPr lang="en-US" sz="2400" dirty="0"/>
              <a:t>11/11/17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76" y="2052960"/>
            <a:ext cx="6577424" cy="1828800"/>
          </a:xfrm>
        </p:spPr>
        <p:txBody>
          <a:bodyPr/>
          <a:lstStyle/>
          <a:p>
            <a:pPr algn="l"/>
            <a:r>
              <a:rPr lang="en-US" dirty="0"/>
              <a:t>Data Overview For</a:t>
            </a:r>
            <a:br>
              <a:rPr lang="en-US" dirty="0"/>
            </a:br>
            <a:r>
              <a:rPr lang="en-US" dirty="0"/>
              <a:t>Adairsville Middle School</a:t>
            </a:r>
          </a:p>
        </p:txBody>
      </p:sp>
    </p:spTree>
    <p:extLst>
      <p:ext uri="{BB962C8B-B14F-4D97-AF65-F5344CB8AC3E}">
        <p14:creationId xmlns:p14="http://schemas.microsoft.com/office/powerpoint/2010/main" val="2901830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AMS 8</a:t>
            </a:r>
            <a:r>
              <a:rPr lang="en-US" sz="2400" baseline="30000" dirty="0"/>
              <a:t>th</a:t>
            </a:r>
            <a:r>
              <a:rPr lang="en-US" sz="2400" dirty="0"/>
              <a:t> grade Milestones data 2015 – 2017</a:t>
            </a:r>
            <a:br>
              <a:rPr lang="en-US" sz="2400" dirty="0"/>
            </a:br>
            <a:r>
              <a:rPr lang="en-US" sz="2400" dirty="0"/>
              <a:t>Percentage Passed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8818" y="6113642"/>
            <a:ext cx="896446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500" b="1" dirty="0">
                <a:latin typeface="Calibri"/>
                <a:cs typeface="Calibri"/>
              </a:rPr>
              <a:t>2015: (N=221) 	2016: (N=235)	2017: (N=258)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6084" y="6379793"/>
            <a:ext cx="885671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 dirty="0">
                <a:latin typeface="Calibri"/>
                <a:cs typeface="Calibri"/>
              </a:rPr>
              <a:t>Weakness: Science	&amp; SS		  					Strength: ELA &amp; Math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913C44-0D32-444F-A96D-7C17F269E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63" y="1619347"/>
            <a:ext cx="7698635" cy="457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42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2015 8</a:t>
            </a:r>
            <a:r>
              <a:rPr lang="en-US" baseline="30000" dirty="0"/>
              <a:t>th</a:t>
            </a:r>
            <a:r>
              <a:rPr lang="en-US" dirty="0"/>
              <a:t> Grade Milestones Scores </a:t>
            </a:r>
            <a:br>
              <a:rPr lang="en-US" dirty="0"/>
            </a:br>
            <a:r>
              <a:rPr lang="en-US" dirty="0"/>
              <a:t>AMS vs. Bartow vs. state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A28AF2-8EDB-4B40-B8CF-2A523FAA0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660" y="1617785"/>
            <a:ext cx="8143939" cy="505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859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2016 8</a:t>
            </a:r>
            <a:r>
              <a:rPr lang="en-US" baseline="30000" dirty="0"/>
              <a:t>th</a:t>
            </a:r>
            <a:r>
              <a:rPr lang="en-US" dirty="0"/>
              <a:t> Grade milestones Scores </a:t>
            </a:r>
            <a:br>
              <a:rPr lang="en-US" dirty="0"/>
            </a:br>
            <a:r>
              <a:rPr lang="en-US" dirty="0"/>
              <a:t>AMS vs. Bartow vs. state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659F55-00CF-4C61-ACF6-4DBB6721F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9" y="1642032"/>
            <a:ext cx="7964077" cy="502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311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2017 8</a:t>
            </a:r>
            <a:r>
              <a:rPr lang="en-US" baseline="30000" dirty="0"/>
              <a:t>th</a:t>
            </a:r>
            <a:r>
              <a:rPr lang="en-US" dirty="0"/>
              <a:t> Grade Milestones Scores </a:t>
            </a:r>
            <a:br>
              <a:rPr lang="en-US" dirty="0"/>
            </a:br>
            <a:r>
              <a:rPr lang="en-US" dirty="0"/>
              <a:t>AMS vs. Bartow vs. state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5A3861-B1E1-40F4-8519-A31C41289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30" y="1645308"/>
            <a:ext cx="8039400" cy="505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00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AMS 8</a:t>
            </a:r>
            <a:r>
              <a:rPr lang="en-US" baseline="30000" dirty="0"/>
              <a:t>th</a:t>
            </a:r>
            <a:r>
              <a:rPr lang="en-US" dirty="0"/>
              <a:t> Grade Milestones content area comparison 2015 – 2017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160808" y="6342404"/>
            <a:ext cx="678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 dirty="0">
                <a:latin typeface="Calibri"/>
                <a:cs typeface="Calibri"/>
              </a:rPr>
              <a:t>2015: (n=221) 		2016: (n=235)		 2017: (n=258)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F94A5B-723D-432D-A13D-F75A8D4FD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290" y="1639668"/>
            <a:ext cx="7671108" cy="481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489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235" y="1719071"/>
            <a:ext cx="3166379" cy="4923590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Based on these results, it is clear that Social Studies is the weakest subject of 8</a:t>
            </a:r>
            <a:r>
              <a:rPr lang="en-US" sz="2200" baseline="30000" dirty="0"/>
              <a:t>th</a:t>
            </a:r>
            <a:r>
              <a:rPr lang="en-US" sz="2200" dirty="0"/>
              <a:t> graders at AMS. Why?</a:t>
            </a:r>
          </a:p>
          <a:p>
            <a:r>
              <a:rPr lang="en-US" sz="2200" dirty="0"/>
              <a:t>Based on these results, it is clear that Math &amp; Reading are consistently the strongest subjects of 8</a:t>
            </a:r>
            <a:r>
              <a:rPr lang="en-US" sz="2200" baseline="30000" dirty="0"/>
              <a:t>th</a:t>
            </a:r>
            <a:r>
              <a:rPr lang="en-US" sz="2200" dirty="0"/>
              <a:t> graders at AMS. Why?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03588" y="5912697"/>
            <a:ext cx="5415964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 dirty="0">
                <a:latin typeface="Calibri"/>
                <a:cs typeface="Calibri"/>
              </a:rPr>
              <a:t>2015: (N=221) 	  2016: (N=235)   2017: (N=258)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0E810C-0317-457E-8C04-8A59DFF71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5668" y="1910687"/>
            <a:ext cx="5905298" cy="386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29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235" y="1719071"/>
            <a:ext cx="3707199" cy="4923590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What can we do to improve our Social Studies results in 8</a:t>
            </a:r>
            <a:r>
              <a:rPr lang="en-US" sz="2200" baseline="30000" dirty="0"/>
              <a:t>th</a:t>
            </a:r>
            <a:r>
              <a:rPr lang="en-US" sz="2200" dirty="0"/>
              <a:t> grade?</a:t>
            </a:r>
          </a:p>
          <a:p>
            <a:pPr lvl="1"/>
            <a:r>
              <a:rPr lang="en-US" sz="2200" dirty="0"/>
              <a:t>Is our curriculum aligned?</a:t>
            </a:r>
          </a:p>
          <a:p>
            <a:pPr lvl="1"/>
            <a:r>
              <a:rPr lang="en-US" sz="2200" dirty="0"/>
              <a:t>Do we have adequate resources?</a:t>
            </a:r>
          </a:p>
          <a:p>
            <a:pPr lvl="1"/>
            <a:r>
              <a:rPr lang="en-US" sz="2200" dirty="0"/>
              <a:t>Are we providing meaningful learning experiences for our students?</a:t>
            </a:r>
          </a:p>
          <a:p>
            <a:pPr lvl="1"/>
            <a:r>
              <a:rPr lang="en-US" sz="2200" dirty="0"/>
              <a:t>Why was there such a drop in scores from 2016 to 2017?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Continued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03588" y="5912697"/>
            <a:ext cx="5415964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 dirty="0">
                <a:latin typeface="Calibri"/>
                <a:cs typeface="Calibri"/>
              </a:rPr>
              <a:t>2015: (N=221) 	  2016: (n=235)   2017: (n=258)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C5177B-EE31-4436-B1FF-D0A75A3C8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801" y="2334035"/>
            <a:ext cx="5415964" cy="339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20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Adairsville 8</a:t>
            </a:r>
            <a:r>
              <a:rPr lang="en-US" baseline="30000" dirty="0"/>
              <a:t>th</a:t>
            </a:r>
            <a:r>
              <a:rPr lang="en-US" dirty="0"/>
              <a:t> Grade Social studies milestones results 2015 - 2017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190004" y="6357003"/>
            <a:ext cx="678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 dirty="0">
                <a:latin typeface="Calibri"/>
                <a:cs typeface="Calibri"/>
              </a:rPr>
              <a:t>2015: (N=221) 		2016: (N=235)		 2017: (N=258)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D907B6-0D92-46D4-85F7-E996CE1B8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183" y="1628640"/>
            <a:ext cx="7599959" cy="479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01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AMS 8</a:t>
            </a:r>
            <a:r>
              <a:rPr lang="en-US" sz="2800" baseline="30000" dirty="0"/>
              <a:t>th</a:t>
            </a:r>
            <a:r>
              <a:rPr lang="en-US" sz="2800" dirty="0"/>
              <a:t> grade social studies milestones results 2015-2017 by gender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40893" y="6149975"/>
            <a:ext cx="76508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latin typeface="Calibri"/>
                <a:cs typeface="Calibri"/>
              </a:rPr>
              <a:t>Male:		2015: (n=116)		2016: (n=119)		2017: (n=134)</a:t>
            </a:r>
          </a:p>
          <a:p>
            <a:pPr eaLnBrk="1" hangingPunct="1"/>
            <a:r>
              <a:rPr lang="en-US" b="1" dirty="0">
                <a:latin typeface="Calibri"/>
                <a:cs typeface="Calibri"/>
              </a:rPr>
              <a:t>Female: 		2015: (n=105)		2016: (n=116)		2017: (n=124)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872D8D-4B8A-4FFE-A326-3B9121BA9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893" y="1646970"/>
            <a:ext cx="7678168" cy="455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2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AMS 8</a:t>
            </a:r>
            <a:r>
              <a:rPr lang="en-US" sz="2800" baseline="30000" dirty="0"/>
              <a:t>th</a:t>
            </a:r>
            <a:r>
              <a:rPr lang="en-US" sz="2800" dirty="0"/>
              <a:t> grade social studies milestones results 2015-2017 by race/ethnicity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75406" y="5798914"/>
            <a:ext cx="713859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 dirty="0">
                <a:latin typeface="Calibri"/>
                <a:cs typeface="Calibri"/>
              </a:rPr>
              <a:t>2015: (N=221)			2016: (N=235)				2017: (N=258)</a:t>
            </a:r>
          </a:p>
          <a:p>
            <a:pPr eaLnBrk="1" hangingPunct="1"/>
            <a:r>
              <a:rPr lang="en-US" sz="1400" b="1" dirty="0">
                <a:latin typeface="Calibri"/>
                <a:cs typeface="Calibri"/>
              </a:rPr>
              <a:t>White (n = 201)			White (n = 209)				White (n = 229)</a:t>
            </a:r>
          </a:p>
          <a:p>
            <a:pPr eaLnBrk="1" hangingPunct="1"/>
            <a:r>
              <a:rPr lang="en-US" sz="1400" b="1" dirty="0">
                <a:latin typeface="Calibri"/>
                <a:cs typeface="Calibri"/>
              </a:rPr>
              <a:t>Black (n = 11)			Black (n = 14)				Black (n = 16)	</a:t>
            </a:r>
          </a:p>
          <a:p>
            <a:pPr eaLnBrk="1" hangingPunct="1"/>
            <a:r>
              <a:rPr lang="en-US" sz="1400" b="1" dirty="0">
                <a:latin typeface="Calibri"/>
                <a:cs typeface="Calibri"/>
              </a:rPr>
              <a:t>Hispanic (n = 9)			Hispanic (n = 12) 				Hispanic (n = 13)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5C4887-AF9F-451B-8586-8485C1FCB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781" y="1638439"/>
            <a:ext cx="8412480" cy="416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40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48399"/>
          </a:xfrm>
        </p:spPr>
        <p:txBody>
          <a:bodyPr>
            <a:normAutofit/>
          </a:bodyPr>
          <a:lstStyle/>
          <a:p>
            <a:r>
              <a:rPr lang="en-US" sz="2500" dirty="0"/>
              <a:t>The purpose of this data overview is to discuss the Georgia Milestones scores of the 8</a:t>
            </a:r>
            <a:r>
              <a:rPr lang="en-US" sz="2500" baseline="30000" dirty="0"/>
              <a:t>th</a:t>
            </a:r>
            <a:r>
              <a:rPr lang="en-US" sz="2500" dirty="0"/>
              <a:t> grade students for the past three years at Adairsville Middle School (2015 – 2017). We will compare Adairsville’s 8</a:t>
            </a:r>
            <a:r>
              <a:rPr lang="en-US" sz="2500" baseline="30000" dirty="0"/>
              <a:t>th</a:t>
            </a:r>
            <a:r>
              <a:rPr lang="en-US" sz="2500" dirty="0"/>
              <a:t> grade Milestones results to Bartow County and to the state of Georgia, to determine strengths and weaknesses. </a:t>
            </a:r>
          </a:p>
          <a:p>
            <a:r>
              <a:rPr lang="en-US" sz="2500" dirty="0"/>
              <a:t>We will then look more specifically at Social Studies.</a:t>
            </a:r>
          </a:p>
          <a:p>
            <a:r>
              <a:rPr lang="en-US" sz="2500" dirty="0"/>
              <a:t>Determining our strengths and weaknesses will help improve our student learning.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3589733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95375"/>
            <a:ext cx="8381260" cy="1054394"/>
          </a:xfrm>
        </p:spPr>
        <p:txBody>
          <a:bodyPr/>
          <a:lstStyle/>
          <a:p>
            <a:r>
              <a:rPr lang="en-US" sz="2600" dirty="0"/>
              <a:t>Adairsville 8</a:t>
            </a:r>
            <a:r>
              <a:rPr lang="en-US" sz="2600" baseline="30000" dirty="0"/>
              <a:t>th</a:t>
            </a:r>
            <a:r>
              <a:rPr lang="en-US" sz="2600" dirty="0"/>
              <a:t> grade science CRCT results </a:t>
            </a:r>
            <a:br>
              <a:rPr lang="en-US" sz="2600" dirty="0"/>
            </a:br>
            <a:r>
              <a:rPr lang="en-US" sz="2600" dirty="0"/>
              <a:t>General education vs. SWD 2012-2014 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8840" y="6054639"/>
            <a:ext cx="85248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latin typeface="Calibri"/>
                <a:cs typeface="Calibri"/>
              </a:rPr>
              <a:t>Gen. Education: 	2015: (n=189) 		2016: (n=199)		 2017: (n=216)</a:t>
            </a:r>
          </a:p>
          <a:p>
            <a:pPr eaLnBrk="1" hangingPunct="1"/>
            <a:r>
              <a:rPr lang="en-US" b="1" dirty="0">
                <a:latin typeface="Calibri"/>
                <a:cs typeface="Calibri"/>
              </a:rPr>
              <a:t>SWD:			2015: (n=32) 		2016: (n=36)		 2017: (n=42)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DD2C02C-5325-41A9-A24B-8E7FE8EF61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027" y="1596788"/>
            <a:ext cx="7639781" cy="445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4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08991"/>
          </a:xfrm>
        </p:spPr>
        <p:txBody>
          <a:bodyPr>
            <a:normAutofit lnSpcReduction="10000"/>
          </a:bodyPr>
          <a:lstStyle/>
          <a:p>
            <a:r>
              <a:rPr lang="en-US" sz="2500" dirty="0"/>
              <a:t>Strengths</a:t>
            </a:r>
          </a:p>
          <a:p>
            <a:pPr lvl="1"/>
            <a:r>
              <a:rPr lang="en-US" sz="2300" dirty="0"/>
              <a:t>Social studies scores are usually above the county and state averages.</a:t>
            </a:r>
          </a:p>
          <a:p>
            <a:pPr lvl="1"/>
            <a:r>
              <a:rPr lang="en-US" sz="2300" dirty="0"/>
              <a:t>Students with disabilities made gains from 2015 – 2017. What changed? What can we continue to do?</a:t>
            </a:r>
          </a:p>
          <a:p>
            <a:pPr lvl="1"/>
            <a:r>
              <a:rPr lang="en-US" sz="2300" dirty="0"/>
              <a:t>Black &amp; Hispanic students continue to outperform the White students.</a:t>
            </a:r>
          </a:p>
          <a:p>
            <a:r>
              <a:rPr lang="en-US" sz="2500" dirty="0"/>
              <a:t>Weaknesses</a:t>
            </a:r>
          </a:p>
          <a:p>
            <a:pPr lvl="1"/>
            <a:r>
              <a:rPr lang="en-US" sz="2300" dirty="0"/>
              <a:t>Students with disabilities, while growing, are still underperforming.</a:t>
            </a:r>
          </a:p>
          <a:p>
            <a:pPr lvl="1"/>
            <a:r>
              <a:rPr lang="en-US" sz="2300" dirty="0"/>
              <a:t>Social Studies scores fell significantly in 2017. Why?</a:t>
            </a:r>
          </a:p>
          <a:p>
            <a:pPr lvl="1"/>
            <a:r>
              <a:rPr lang="en-US" sz="2300" dirty="0"/>
              <a:t>Females have consistently outperformed males in Social Studies.</a:t>
            </a:r>
          </a:p>
          <a:p>
            <a:pPr lvl="1"/>
            <a:endParaRPr lang="en-US" sz="2300" dirty="0"/>
          </a:p>
          <a:p>
            <a:pPr lvl="1"/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Discussion: Let’s dig into the data</a:t>
            </a:r>
          </a:p>
        </p:txBody>
      </p:sp>
    </p:spTree>
    <p:extLst>
      <p:ext uri="{BB962C8B-B14F-4D97-AF65-F5344CB8AC3E}">
        <p14:creationId xmlns:p14="http://schemas.microsoft.com/office/powerpoint/2010/main" val="3290155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ELA and Math continue to be major strengths in 8</a:t>
            </a:r>
            <a:r>
              <a:rPr lang="en-US" sz="2800" baseline="30000" dirty="0"/>
              <a:t>th</a:t>
            </a:r>
            <a:r>
              <a:rPr lang="en-US" sz="2800" dirty="0"/>
              <a:t> grade. We have continued to perform equally as well as the state or above the state average while Social Studies continues to be our weakness.</a:t>
            </a:r>
          </a:p>
          <a:p>
            <a:endParaRPr lang="en-US" sz="2800" dirty="0"/>
          </a:p>
          <a:p>
            <a:r>
              <a:rPr lang="en-US" sz="2800" dirty="0"/>
              <a:t>What is happening in ELA and Math that is not happening in Social Studies (and Science)?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Question </a:t>
            </a:r>
          </a:p>
        </p:txBody>
      </p:sp>
    </p:spTree>
    <p:extLst>
      <p:ext uri="{BB962C8B-B14F-4D97-AF65-F5344CB8AC3E}">
        <p14:creationId xmlns:p14="http://schemas.microsoft.com/office/powerpoint/2010/main" val="352842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9F2B7AC-0530-4D08-9460-7446C8A88E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6432" y="1672700"/>
            <a:ext cx="8255827" cy="496228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636807E-A126-4B5A-9813-B9E3CD394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Adairsville middle ccrpi 2015-2017</a:t>
            </a:r>
          </a:p>
        </p:txBody>
      </p:sp>
    </p:spTree>
    <p:extLst>
      <p:ext uri="{BB962C8B-B14F-4D97-AF65-F5344CB8AC3E}">
        <p14:creationId xmlns:p14="http://schemas.microsoft.com/office/powerpoint/2010/main" val="41360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09086B1-DEE2-4822-84EB-28F639F6D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Adairsville staff demographics by gender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EB2CE84-1B2E-432C-A7D0-99382A795E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700381"/>
            <a:ext cx="8381260" cy="47159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8E53BD-FFA1-434B-A480-A65366782768}"/>
              </a:ext>
            </a:extLst>
          </p:cNvPr>
          <p:cNvSpPr txBox="1"/>
          <p:nvPr/>
        </p:nvSpPr>
        <p:spPr>
          <a:xfrm>
            <a:off x="3616657" y="6416299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= 52</a:t>
            </a:r>
          </a:p>
        </p:txBody>
      </p:sp>
    </p:spTree>
    <p:extLst>
      <p:ext uri="{BB962C8B-B14F-4D97-AF65-F5344CB8AC3E}">
        <p14:creationId xmlns:p14="http://schemas.microsoft.com/office/powerpoint/2010/main" val="163649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CD6053E-4B47-421A-994D-6C77166826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364" y="1652235"/>
            <a:ext cx="7750790" cy="498368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7785B52-2D9D-4A03-8F66-4910CF0F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Adairsville Staff Demographics by race/ethnicity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99051B-1773-4371-B443-BDFD817A0F29}"/>
              </a:ext>
            </a:extLst>
          </p:cNvPr>
          <p:cNvSpPr txBox="1"/>
          <p:nvPr/>
        </p:nvSpPr>
        <p:spPr>
          <a:xfrm>
            <a:off x="8070915" y="3807725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= 52</a:t>
            </a:r>
          </a:p>
        </p:txBody>
      </p:sp>
    </p:spTree>
    <p:extLst>
      <p:ext uri="{BB962C8B-B14F-4D97-AF65-F5344CB8AC3E}">
        <p14:creationId xmlns:p14="http://schemas.microsoft.com/office/powerpoint/2010/main" val="3245589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A5CBCED-1A0B-4B1E-A59B-D2A14CDEC0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374" y="1608947"/>
            <a:ext cx="8865796" cy="476682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714BDB8-7762-44B7-9293-0C8364624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Adairsville Staff years of experience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AE4326-971C-41BE-9BCA-08512D2DA387}"/>
              </a:ext>
            </a:extLst>
          </p:cNvPr>
          <p:cNvSpPr txBox="1"/>
          <p:nvPr/>
        </p:nvSpPr>
        <p:spPr>
          <a:xfrm>
            <a:off x="3957851" y="6375774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= 52</a:t>
            </a:r>
          </a:p>
        </p:txBody>
      </p:sp>
    </p:spTree>
    <p:extLst>
      <p:ext uri="{BB962C8B-B14F-4D97-AF65-F5344CB8AC3E}">
        <p14:creationId xmlns:p14="http://schemas.microsoft.com/office/powerpoint/2010/main" val="151221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DBE3576-F0EC-4012-BD83-1275A75258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116" y="1632727"/>
            <a:ext cx="7731767" cy="476807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2B04E47-26AC-46E5-921D-746CFD687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Adairsville staff certification levels 2017-2018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D89941-BF6F-4E48-A28D-79EF4EBA88D9}"/>
              </a:ext>
            </a:extLst>
          </p:cNvPr>
          <p:cNvSpPr txBox="1"/>
          <p:nvPr/>
        </p:nvSpPr>
        <p:spPr>
          <a:xfrm>
            <a:off x="3832325" y="6317487"/>
            <a:ext cx="73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N=52</a:t>
            </a:r>
          </a:p>
        </p:txBody>
      </p:sp>
    </p:spTree>
    <p:extLst>
      <p:ext uri="{BB962C8B-B14F-4D97-AF65-F5344CB8AC3E}">
        <p14:creationId xmlns:p14="http://schemas.microsoft.com/office/powerpoint/2010/main" val="3283525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Adairsville 8</a:t>
            </a:r>
            <a:r>
              <a:rPr lang="en-US" baseline="30000" dirty="0"/>
              <a:t>th</a:t>
            </a:r>
            <a:r>
              <a:rPr lang="en-US" dirty="0"/>
              <a:t> Grade Demographics by Race/Ethnicity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175406" y="6327805"/>
            <a:ext cx="678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 dirty="0">
                <a:latin typeface="Calibri"/>
                <a:cs typeface="Calibri"/>
              </a:rPr>
              <a:t>2015: (N=221) 		2016: (N=235)		 2017: (N=258)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39AF60-6F38-4BE9-9BE2-FAB7ABB88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06" y="1665027"/>
            <a:ext cx="8284453" cy="472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934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Adairsville 8th Grade Subgroup Demographics 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175406" y="6327805"/>
            <a:ext cx="678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 dirty="0">
                <a:latin typeface="Calibri"/>
                <a:cs typeface="Calibri"/>
              </a:rPr>
              <a:t>2015: (N=221) 		2016: (N=235)		 2017: (N=258)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4B9863C-EB4C-4E0B-B9B3-2E1327B14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896" y="1637732"/>
            <a:ext cx="8402820" cy="469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402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20328</TotalTime>
  <Words>527</Words>
  <Application>Microsoft Office PowerPoint</Application>
  <PresentationFormat>On-screen Show (4:3)</PresentationFormat>
  <Paragraphs>67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ＭＳ Ｐゴシック</vt:lpstr>
      <vt:lpstr>Calibri</vt:lpstr>
      <vt:lpstr>Franklin Gothic Medium</vt:lpstr>
      <vt:lpstr>Wingdings</vt:lpstr>
      <vt:lpstr>Wingdings 2</vt:lpstr>
      <vt:lpstr>Grid</vt:lpstr>
      <vt:lpstr>Data Overview For Adairsville Middle School</vt:lpstr>
      <vt:lpstr>Purpose</vt:lpstr>
      <vt:lpstr>Adairsville middle ccrpi 2015-2017</vt:lpstr>
      <vt:lpstr>Adairsville staff demographics by gender </vt:lpstr>
      <vt:lpstr>Adairsville Staff Demographics by race/ethnicity</vt:lpstr>
      <vt:lpstr>Adairsville Staff years of experience</vt:lpstr>
      <vt:lpstr>Adairsville staff certification levels 2017-2018</vt:lpstr>
      <vt:lpstr>Adairsville 8th Grade Demographics by Race/Ethnicity</vt:lpstr>
      <vt:lpstr>Adairsville 8th Grade Subgroup Demographics </vt:lpstr>
      <vt:lpstr>AMS 8th grade Milestones data 2015 – 2017 Percentage Passed</vt:lpstr>
      <vt:lpstr>2015 8th Grade Milestones Scores  AMS vs. Bartow vs. state</vt:lpstr>
      <vt:lpstr>2016 8th Grade milestones Scores  AMS vs. Bartow vs. state</vt:lpstr>
      <vt:lpstr>2017 8th Grade Milestones Scores  AMS vs. Bartow vs. state</vt:lpstr>
      <vt:lpstr>AMS 8th Grade Milestones content area comparison 2015 – 2017</vt:lpstr>
      <vt:lpstr>Discussion</vt:lpstr>
      <vt:lpstr>Discussion Continued</vt:lpstr>
      <vt:lpstr>Adairsville 8th Grade Social studies milestones results 2015 - 2017</vt:lpstr>
      <vt:lpstr>AMS 8th grade social studies milestones results 2015-2017 by gender</vt:lpstr>
      <vt:lpstr>AMS 8th grade social studies milestones results 2015-2017 by race/ethnicity</vt:lpstr>
      <vt:lpstr>Adairsville 8th grade science CRCT results  General education vs. SWD 2012-2014 </vt:lpstr>
      <vt:lpstr>Discussion: Let’s dig into the data</vt:lpstr>
      <vt:lpstr>The big Question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Development at a newly 1:1 integrated Middle School</dc:title>
  <dc:creator>Creel, Amanda</dc:creator>
  <cp:lastModifiedBy>Hyder, Valerie</cp:lastModifiedBy>
  <cp:revision>104</cp:revision>
  <cp:lastPrinted>2015-11-15T14:43:15Z</cp:lastPrinted>
  <dcterms:created xsi:type="dcterms:W3CDTF">2015-11-08T14:54:54Z</dcterms:created>
  <dcterms:modified xsi:type="dcterms:W3CDTF">2017-11-17T18:59:53Z</dcterms:modified>
</cp:coreProperties>
</file>